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6"/>
  </p:notesMasterIdLst>
  <p:handoutMasterIdLst>
    <p:handoutMasterId r:id="rId17"/>
  </p:handoutMasterIdLst>
  <p:sldIdLst>
    <p:sldId id="292" r:id="rId5"/>
    <p:sldId id="294" r:id="rId6"/>
    <p:sldId id="291" r:id="rId7"/>
    <p:sldId id="295" r:id="rId8"/>
    <p:sldId id="296" r:id="rId9"/>
    <p:sldId id="297" r:id="rId10"/>
    <p:sldId id="298" r:id="rId11"/>
    <p:sldId id="301" r:id="rId12"/>
    <p:sldId id="299" r:id="rId13"/>
    <p:sldId id="300" r:id="rId14"/>
    <p:sldId id="293" r:id="rId1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4F9B"/>
    <a:srgbClr val="7D99D9"/>
    <a:srgbClr val="E39844"/>
    <a:srgbClr val="69BFC9"/>
    <a:srgbClr val="E15CBD"/>
    <a:srgbClr val="7D8150"/>
    <a:srgbClr val="1E5082"/>
    <a:srgbClr val="F3E068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39" autoAdjust="0"/>
  </p:normalViewPr>
  <p:slideViewPr>
    <p:cSldViewPr snapToGrid="0">
      <p:cViewPr varScale="1">
        <p:scale>
          <a:sx n="90" d="100"/>
          <a:sy n="90" d="100"/>
        </p:scale>
        <p:origin x="208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12/10/25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12/10/25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Ottobre 2024 segna una data importante per l’endoscopia </a:t>
            </a:r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bariatrica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Italia. Viene infatti creata la prima scuola di formazione SICOB SIED che abbiamo avuto l’onore di inaugurare durante il nostro congresso.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20816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17366" y="3841"/>
            <a:ext cx="127212" cy="6858000"/>
          </a:xfrm>
          <a:prstGeom prst="rect">
            <a:avLst/>
          </a:prstGeom>
          <a:solidFill>
            <a:srgbClr val="7D9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2D4F9B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21381" y="-1345"/>
            <a:ext cx="137546" cy="6858000"/>
          </a:xfrm>
          <a:prstGeom prst="rect">
            <a:avLst/>
          </a:prstGeom>
          <a:solidFill>
            <a:srgbClr val="E39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EB2236-0522-C432-A463-063CE04EE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>
            <a:fillRect/>
          </a:stretch>
        </p:blipFill>
        <p:spPr>
          <a:xfrm>
            <a:off x="-164657" y="0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12/10/25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338" y="1484554"/>
            <a:ext cx="6379285" cy="1602891"/>
          </a:xfrm>
        </p:spPr>
        <p:txBody>
          <a:bodyPr>
            <a:noAutofit/>
          </a:bodyPr>
          <a:lstStyle/>
          <a:p>
            <a:pPr algn="ctr"/>
            <a:r>
              <a:rPr lang="it-IT" sz="3600" dirty="0"/>
              <a:t>IL PERCORSO DI FORMAZIONE ENDOSCOPICA </a:t>
            </a:r>
            <a:br>
              <a:rPr lang="it-IT" sz="3600" dirty="0"/>
            </a:br>
            <a:r>
              <a:rPr lang="it-IT" sz="3600" dirty="0"/>
              <a:t>IN CHIRURGIA BARIATRICA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0188" y="5283051"/>
            <a:ext cx="6239435" cy="891839"/>
          </a:xfrm>
        </p:spPr>
        <p:txBody>
          <a:bodyPr>
            <a:normAutofit/>
          </a:bodyPr>
          <a:lstStyle/>
          <a:p>
            <a:r>
              <a:rPr lang="it-IT" sz="2000" b="1" u="sng" dirty="0">
                <a:solidFill>
                  <a:srgbClr val="FFC000"/>
                </a:solidFill>
              </a:rPr>
              <a:t>ANGELO SALERNO</a:t>
            </a:r>
          </a:p>
          <a:p>
            <a:r>
              <a:rPr lang="it-IT" sz="1600" b="1" i="1" dirty="0">
                <a:solidFill>
                  <a:srgbClr val="FFC000"/>
                </a:solidFill>
              </a:rPr>
              <a:t>IRCCS OSPEDALE GALEAZZI – SANT’AMBROGIO (MILANO)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F9E72F-C3EB-384B-8E0D-56CEE0E87071}"/>
              </a:ext>
            </a:extLst>
          </p:cNvPr>
          <p:cNvSpPr txBox="1"/>
          <p:nvPr/>
        </p:nvSpPr>
        <p:spPr>
          <a:xfrm>
            <a:off x="1344707" y="301215"/>
            <a:ext cx="942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D4F9B"/>
                </a:solidFill>
              </a:rPr>
              <a:t>«IL PERCORSO DI FORMAZIONE ENDOSCOPICA IN CHIRURGIA BARIATRICA»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950DC6E-8FC4-FB43-85F2-0B966DD6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7" y="1536971"/>
            <a:ext cx="2741984" cy="43871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B492E27-7DBB-394F-9234-4BC6E4B1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950" y="1444558"/>
            <a:ext cx="406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D41250-948D-EC4E-825C-6D25D6A3A3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836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443" y="3634620"/>
            <a:ext cx="2867026" cy="322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22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8591" y="2043952"/>
            <a:ext cx="2202628" cy="1157205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E3A1B3E-ED27-874B-A8E7-859D85360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0188" y="5283051"/>
            <a:ext cx="6239435" cy="891839"/>
          </a:xfrm>
        </p:spPr>
        <p:txBody>
          <a:bodyPr>
            <a:normAutofit/>
          </a:bodyPr>
          <a:lstStyle/>
          <a:p>
            <a:r>
              <a:rPr lang="it-IT" sz="2000" b="1" u="sng" dirty="0">
                <a:solidFill>
                  <a:srgbClr val="FFC000"/>
                </a:solidFill>
              </a:rPr>
              <a:t>ANGELO SALERNO</a:t>
            </a:r>
          </a:p>
          <a:p>
            <a:r>
              <a:rPr lang="it-IT" sz="1600" b="1" i="1" dirty="0">
                <a:solidFill>
                  <a:srgbClr val="FFC000"/>
                </a:solidFill>
              </a:rPr>
              <a:t>IRCCS OSPEDALE GALEAZZI – SANT’AMBROGIO (MILANO)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F9E72F-C3EB-384B-8E0D-56CEE0E87071}"/>
              </a:ext>
            </a:extLst>
          </p:cNvPr>
          <p:cNvSpPr txBox="1"/>
          <p:nvPr/>
        </p:nvSpPr>
        <p:spPr>
          <a:xfrm>
            <a:off x="1344707" y="301215"/>
            <a:ext cx="942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D4F9B"/>
                </a:solidFill>
              </a:rPr>
              <a:t>«IL PERCORSO DI FORMAZIONE ENDOSCOPICA IN CHIRURGIA BARIATRICA»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FA4750-66EA-2F4A-87D8-27B4D6A42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1443036"/>
            <a:ext cx="6119813" cy="40798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79A8D5F-AFF2-9C45-A799-6A5927022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255" y="4684800"/>
            <a:ext cx="3949700" cy="126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3C16BF3-E598-7942-98C0-072250BBC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605" y="1443036"/>
            <a:ext cx="2413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F9E72F-C3EB-384B-8E0D-56CEE0E87071}"/>
              </a:ext>
            </a:extLst>
          </p:cNvPr>
          <p:cNvSpPr txBox="1"/>
          <p:nvPr/>
        </p:nvSpPr>
        <p:spPr>
          <a:xfrm>
            <a:off x="1344707" y="301215"/>
            <a:ext cx="942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D4F9B"/>
                </a:solidFill>
              </a:rPr>
              <a:t>«IL PERCORSO DI FORMAZIONE ENDOSCOPICA IN CHIRURGIA BARIATRICA»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DD07DD6-40BB-7B44-8EB0-2AF8C3B0C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8" y="1614488"/>
            <a:ext cx="2348307" cy="15732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6102DE6-DE21-A840-AAA9-1A413CE81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07" y="3187700"/>
            <a:ext cx="2001630" cy="33147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EFDEF3B-D60B-6142-89B6-CB4D736B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913" y="2092858"/>
            <a:ext cx="2785276" cy="286440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AAC7DF-5311-E446-9358-0544A46A03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836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2487" y="2225454"/>
            <a:ext cx="2867026" cy="322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F9E72F-C3EB-384B-8E0D-56CEE0E87071}"/>
              </a:ext>
            </a:extLst>
          </p:cNvPr>
          <p:cNvSpPr txBox="1"/>
          <p:nvPr/>
        </p:nvSpPr>
        <p:spPr>
          <a:xfrm>
            <a:off x="1344707" y="301215"/>
            <a:ext cx="942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D4F9B"/>
                </a:solidFill>
              </a:rPr>
              <a:t>«IL PERCORSO DI FORMAZIONE ENDOSCOPICA IN CHIRURGIA BARIATRICA»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F751ED-BC35-6146-982B-8F7076F0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288" y="1900237"/>
            <a:ext cx="3766727" cy="376672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26DF4E4-1276-E34D-81C5-84846AB58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37" y="1328737"/>
            <a:ext cx="6167828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4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F9E72F-C3EB-384B-8E0D-56CEE0E87071}"/>
              </a:ext>
            </a:extLst>
          </p:cNvPr>
          <p:cNvSpPr txBox="1"/>
          <p:nvPr/>
        </p:nvSpPr>
        <p:spPr>
          <a:xfrm>
            <a:off x="1344707" y="301215"/>
            <a:ext cx="942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D4F9B"/>
                </a:solidFill>
              </a:rPr>
              <a:t>«IL PERCORSO DI FORMAZIONE ENDOSCOPICA IN CHIRURGIA BARIATRICA»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6D180F1-C7FF-FF43-9603-13317BA2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155836"/>
            <a:ext cx="10615613" cy="493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0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3F1C096-EA6A-0049-B135-AD755A525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35" y="0"/>
            <a:ext cx="5029200" cy="35714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1B9431-5379-A343-8AC0-E86B5FA18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34" y="3571461"/>
            <a:ext cx="5029201" cy="32821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EF467C6-9DFE-4542-B356-0FB137984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21" y="0"/>
            <a:ext cx="4963970" cy="357146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4473A9D-DF8B-1C40-BF7C-9A60171A3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21" y="3571461"/>
            <a:ext cx="4963971" cy="101011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8F3A3EE-10A4-9B41-B324-056F9868B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21" y="4851484"/>
            <a:ext cx="4927591" cy="146041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6B16083-6704-7C4F-A6AB-B56EFF94F09E}"/>
              </a:ext>
            </a:extLst>
          </p:cNvPr>
          <p:cNvSpPr txBox="1"/>
          <p:nvPr/>
        </p:nvSpPr>
        <p:spPr>
          <a:xfrm>
            <a:off x="6199321" y="6458702"/>
            <a:ext cx="52950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Curriculum for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bariatric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endoscopy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endoscopic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treatment of the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complications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bariatric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surgery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European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Society of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Gastrointestinal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Endoscopy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(ESGE) Position Statement. </a:t>
            </a:r>
          </a:p>
          <a:p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Boškoski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I. et al.  -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Endoscopy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2023 Mar;55(3):276-293.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doi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: 10.1055/a-2003-5818.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Epub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2023 </a:t>
            </a:r>
            <a:r>
              <a:rPr lang="it-IT" sz="500" i="1" dirty="0" err="1">
                <a:solidFill>
                  <a:schemeClr val="bg1">
                    <a:lumMod val="50000"/>
                  </a:schemeClr>
                </a:solidFill>
              </a:rPr>
              <a:t>Jan</a:t>
            </a:r>
            <a:r>
              <a:rPr lang="it-IT" sz="500" i="1" dirty="0">
                <a:solidFill>
                  <a:schemeClr val="bg1">
                    <a:lumMod val="50000"/>
                  </a:schemeClr>
                </a:solidFill>
              </a:rPr>
              <a:t> 25. PMID: 36696907.</a:t>
            </a:r>
          </a:p>
        </p:txBody>
      </p:sp>
    </p:spTree>
    <p:extLst>
      <p:ext uri="{BB962C8B-B14F-4D97-AF65-F5344CB8AC3E}">
        <p14:creationId xmlns:p14="http://schemas.microsoft.com/office/powerpoint/2010/main" val="53284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F9E72F-C3EB-384B-8E0D-56CEE0E87071}"/>
              </a:ext>
            </a:extLst>
          </p:cNvPr>
          <p:cNvSpPr txBox="1"/>
          <p:nvPr/>
        </p:nvSpPr>
        <p:spPr>
          <a:xfrm>
            <a:off x="1344707" y="301215"/>
            <a:ext cx="942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D4F9B"/>
                </a:solidFill>
              </a:rPr>
              <a:t>«IL PERCORSO DI FORMAZIONE ENDOSCOPICA IN CHIRURGIA BARIATRICA»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2E5B72-ADFF-4947-AE56-DF40696F6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9" y="1276927"/>
            <a:ext cx="11346774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0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AA53CDE-6047-F54B-90C4-046320A78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05" y="2884196"/>
            <a:ext cx="9105900" cy="17018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41DDB6-2A1C-234C-862D-82FCC1843D40}"/>
              </a:ext>
            </a:extLst>
          </p:cNvPr>
          <p:cNvSpPr txBox="1"/>
          <p:nvPr/>
        </p:nvSpPr>
        <p:spPr>
          <a:xfrm>
            <a:off x="1344707" y="301215"/>
            <a:ext cx="942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D4F9B"/>
                </a:solidFill>
              </a:rPr>
              <a:t>«IL PERCORSO DI FORMAZIONE ENDOSCOPICA IN CHIRURGIA BARIATRICA»</a:t>
            </a:r>
          </a:p>
        </p:txBody>
      </p:sp>
    </p:spTree>
    <p:extLst>
      <p:ext uri="{BB962C8B-B14F-4D97-AF65-F5344CB8AC3E}">
        <p14:creationId xmlns:p14="http://schemas.microsoft.com/office/powerpoint/2010/main" val="11575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F9E72F-C3EB-384B-8E0D-56CEE0E87071}"/>
              </a:ext>
            </a:extLst>
          </p:cNvPr>
          <p:cNvSpPr txBox="1"/>
          <p:nvPr/>
        </p:nvSpPr>
        <p:spPr>
          <a:xfrm>
            <a:off x="1344707" y="301215"/>
            <a:ext cx="942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D4F9B"/>
                </a:solidFill>
              </a:rPr>
              <a:t>«IL PERCORSO DI FORMAZIONE ENDOSCOPICA IN CHIRURGIA BARIATRICA»</a:t>
            </a:r>
          </a:p>
        </p:txBody>
      </p:sp>
      <p:grpSp>
        <p:nvGrpSpPr>
          <p:cNvPr id="16" name="Raggruppa">
            <a:extLst>
              <a:ext uri="{FF2B5EF4-FFF2-40B4-BE49-F238E27FC236}">
                <a16:creationId xmlns:a16="http://schemas.microsoft.com/office/drawing/2014/main" id="{2C50D5DE-3EE7-054B-8F1C-7BF6C4CC1478}"/>
              </a:ext>
            </a:extLst>
          </p:cNvPr>
          <p:cNvGrpSpPr/>
          <p:nvPr/>
        </p:nvGrpSpPr>
        <p:grpSpPr>
          <a:xfrm>
            <a:off x="709990" y="1533357"/>
            <a:ext cx="3294272" cy="1981199"/>
            <a:chOff x="13090" y="-59166"/>
            <a:chExt cx="1539727" cy="907356"/>
          </a:xfrm>
        </p:grpSpPr>
        <p:grpSp>
          <p:nvGrpSpPr>
            <p:cNvPr id="17" name="Raggruppa">
              <a:extLst>
                <a:ext uri="{FF2B5EF4-FFF2-40B4-BE49-F238E27FC236}">
                  <a16:creationId xmlns:a16="http://schemas.microsoft.com/office/drawing/2014/main" id="{E4065530-FCD8-9348-82AA-97D7ED0E24EC}"/>
                </a:ext>
              </a:extLst>
            </p:cNvPr>
            <p:cNvGrpSpPr/>
            <p:nvPr/>
          </p:nvGrpSpPr>
          <p:grpSpPr>
            <a:xfrm>
              <a:off x="13090" y="-59166"/>
              <a:ext cx="1539727" cy="907356"/>
              <a:chOff x="13090" y="-59166"/>
              <a:chExt cx="1539726" cy="907355"/>
            </a:xfrm>
          </p:grpSpPr>
          <p:sp>
            <p:nvSpPr>
              <p:cNvPr id="19" name="Rettangolo">
                <a:extLst>
                  <a:ext uri="{FF2B5EF4-FFF2-40B4-BE49-F238E27FC236}">
                    <a16:creationId xmlns:a16="http://schemas.microsoft.com/office/drawing/2014/main" id="{5F9E4244-5113-3F49-BE48-20942A46B342}"/>
                  </a:ext>
                </a:extLst>
              </p:cNvPr>
              <p:cNvSpPr/>
              <p:nvPr/>
            </p:nvSpPr>
            <p:spPr>
              <a:xfrm>
                <a:off x="13090" y="-59166"/>
                <a:ext cx="1539726" cy="907355"/>
              </a:xfrm>
              <a:prstGeom prst="rect">
                <a:avLst/>
              </a:prstGeom>
              <a:solidFill>
                <a:schemeClr val="accent2">
                  <a:lumOff val="1990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ctr">
                <a:noAutofit/>
              </a:bodyPr>
              <a:lstStyle/>
              <a:p>
                <a:endParaRPr sz="3600" dirty="0"/>
              </a:p>
            </p:txBody>
          </p:sp>
          <p:sp>
            <p:nvSpPr>
              <p:cNvPr id="20" name="ENDOSCOPIA DIAGNOSTICA…">
                <a:extLst>
                  <a:ext uri="{FF2B5EF4-FFF2-40B4-BE49-F238E27FC236}">
                    <a16:creationId xmlns:a16="http://schemas.microsoft.com/office/drawing/2014/main" id="{86B91068-A74E-464C-AEBC-9B34F8F5526F}"/>
                  </a:ext>
                </a:extLst>
              </p:cNvPr>
              <p:cNvSpPr txBox="1"/>
              <p:nvPr/>
            </p:nvSpPr>
            <p:spPr>
              <a:xfrm>
                <a:off x="13090" y="480770"/>
                <a:ext cx="1526636" cy="2875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/>
              <a:p>
                <a:pPr algn="ctr">
                  <a:lnSpc>
                    <a:spcPct val="90000"/>
                  </a:lnSpc>
                  <a:defRPr sz="1600" spc="-26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/>
                  <a:t>ENDOSCOPIA DIAGNOSTICA</a:t>
                </a:r>
              </a:p>
              <a:p>
                <a:pPr algn="ctr">
                  <a:lnSpc>
                    <a:spcPct val="90000"/>
                  </a:lnSpc>
                  <a:defRPr sz="1600" spc="-26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/>
                  <a:t>PREOPERATORIA</a:t>
                </a:r>
              </a:p>
            </p:txBody>
          </p:sp>
        </p:grpSp>
        <p:sp>
          <p:nvSpPr>
            <p:cNvPr id="18" name="MODULO 1">
              <a:extLst>
                <a:ext uri="{FF2B5EF4-FFF2-40B4-BE49-F238E27FC236}">
                  <a16:creationId xmlns:a16="http://schemas.microsoft.com/office/drawing/2014/main" id="{6BA4B88C-8431-234F-AF14-538E3CC45436}"/>
                </a:ext>
              </a:extLst>
            </p:cNvPr>
            <p:cNvSpPr txBox="1"/>
            <p:nvPr/>
          </p:nvSpPr>
          <p:spPr>
            <a:xfrm>
              <a:off x="265966" y="87979"/>
              <a:ext cx="1033974" cy="312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8" tIns="91438" rIns="91438" bIns="91438" numCol="1" anchor="t">
              <a:spAutoFit/>
            </a:bodyPr>
            <a:lstStyle>
              <a:lvl1pPr>
                <a:lnSpc>
                  <a:spcPct val="90000"/>
                </a:lnSpc>
                <a:defRPr sz="3500" spc="-58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3600" dirty="0"/>
                <a:t>MODULO 1</a:t>
              </a:r>
            </a:p>
          </p:txBody>
        </p:sp>
      </p:grpSp>
      <p:grpSp>
        <p:nvGrpSpPr>
          <p:cNvPr id="21" name="Raggruppa">
            <a:extLst>
              <a:ext uri="{FF2B5EF4-FFF2-40B4-BE49-F238E27FC236}">
                <a16:creationId xmlns:a16="http://schemas.microsoft.com/office/drawing/2014/main" id="{741B7E96-4403-BF40-AC5F-9DA8F121B175}"/>
              </a:ext>
            </a:extLst>
          </p:cNvPr>
          <p:cNvGrpSpPr/>
          <p:nvPr/>
        </p:nvGrpSpPr>
        <p:grpSpPr>
          <a:xfrm>
            <a:off x="4416820" y="1547007"/>
            <a:ext cx="3279471" cy="1953897"/>
            <a:chOff x="76051" y="0"/>
            <a:chExt cx="1639735" cy="976948"/>
          </a:xfrm>
        </p:grpSpPr>
        <p:sp>
          <p:nvSpPr>
            <p:cNvPr id="22" name="Rettangolo">
              <a:extLst>
                <a:ext uri="{FF2B5EF4-FFF2-40B4-BE49-F238E27FC236}">
                  <a16:creationId xmlns:a16="http://schemas.microsoft.com/office/drawing/2014/main" id="{5CCBD58D-3CED-FF40-9D8B-EBB21F7FA23A}"/>
                </a:ext>
              </a:extLst>
            </p:cNvPr>
            <p:cNvSpPr/>
            <p:nvPr/>
          </p:nvSpPr>
          <p:spPr>
            <a:xfrm>
              <a:off x="76051" y="0"/>
              <a:ext cx="1639735" cy="976948"/>
            </a:xfrm>
            <a:prstGeom prst="rect">
              <a:avLst/>
            </a:prstGeom>
            <a:solidFill>
              <a:srgbClr val="3595DE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 sz="3600"/>
            </a:p>
          </p:txBody>
        </p:sp>
        <p:sp>
          <p:nvSpPr>
            <p:cNvPr id="23" name="MODULO 2">
              <a:extLst>
                <a:ext uri="{FF2B5EF4-FFF2-40B4-BE49-F238E27FC236}">
                  <a16:creationId xmlns:a16="http://schemas.microsoft.com/office/drawing/2014/main" id="{220B84F7-14BC-3A44-AE5D-F71AF87CDCB9}"/>
                </a:ext>
              </a:extLst>
            </p:cNvPr>
            <p:cNvSpPr txBox="1"/>
            <p:nvPr/>
          </p:nvSpPr>
          <p:spPr>
            <a:xfrm>
              <a:off x="339166" y="81590"/>
              <a:ext cx="1106102" cy="341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8" tIns="91438" rIns="91438" bIns="91438" numCol="1" anchor="t">
              <a:spAutoFit/>
            </a:bodyPr>
            <a:lstStyle>
              <a:lvl1pPr>
                <a:lnSpc>
                  <a:spcPct val="90000"/>
                </a:lnSpc>
                <a:defRPr sz="3500" spc="-58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3600" dirty="0"/>
                <a:t>MODULO 2</a:t>
              </a:r>
            </a:p>
          </p:txBody>
        </p:sp>
        <p:sp>
          <p:nvSpPr>
            <p:cNvPr id="24" name="MANAGEMENT ENDOSCOPICO…">
              <a:extLst>
                <a:ext uri="{FF2B5EF4-FFF2-40B4-BE49-F238E27FC236}">
                  <a16:creationId xmlns:a16="http://schemas.microsoft.com/office/drawing/2014/main" id="{42E6B735-A585-1D4E-A536-7D2830D5C368}"/>
                </a:ext>
              </a:extLst>
            </p:cNvPr>
            <p:cNvSpPr txBox="1"/>
            <p:nvPr/>
          </p:nvSpPr>
          <p:spPr>
            <a:xfrm>
              <a:off x="222247" y="502275"/>
              <a:ext cx="1325938" cy="424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8" tIns="91438" rIns="91438" bIns="91438" numCol="1" anchor="t">
              <a:spAutoFit/>
            </a:bodyPr>
            <a:lstStyle/>
            <a:p>
              <a:pPr algn="ctr">
                <a:lnSpc>
                  <a:spcPct val="90000"/>
                </a:lnSpc>
                <a:defRPr sz="1600" spc="-26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00" dirty="0"/>
                <a:t>MANAGEMENT ENDOSCOPICO</a:t>
              </a:r>
            </a:p>
            <a:p>
              <a:pPr algn="ctr">
                <a:lnSpc>
                  <a:spcPct val="90000"/>
                </a:lnSpc>
                <a:defRPr sz="1600" spc="-26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00" dirty="0"/>
                <a:t>DELLE COMPLICANZE DELLA</a:t>
              </a:r>
            </a:p>
            <a:p>
              <a:pPr algn="ctr">
                <a:lnSpc>
                  <a:spcPct val="90000"/>
                </a:lnSpc>
                <a:defRPr sz="1600" spc="-26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00" dirty="0"/>
                <a:t>CHIRURGIA BARIATRICA</a:t>
              </a:r>
            </a:p>
          </p:txBody>
        </p:sp>
      </p:grpSp>
      <p:grpSp>
        <p:nvGrpSpPr>
          <p:cNvPr id="25" name="Raggruppa">
            <a:extLst>
              <a:ext uri="{FF2B5EF4-FFF2-40B4-BE49-F238E27FC236}">
                <a16:creationId xmlns:a16="http://schemas.microsoft.com/office/drawing/2014/main" id="{BEB730B5-A3FD-C443-A844-C8727EC5EF4E}"/>
              </a:ext>
            </a:extLst>
          </p:cNvPr>
          <p:cNvGrpSpPr/>
          <p:nvPr/>
        </p:nvGrpSpPr>
        <p:grpSpPr>
          <a:xfrm>
            <a:off x="8108849" y="1555449"/>
            <a:ext cx="3279471" cy="1945455"/>
            <a:chOff x="0" y="0"/>
            <a:chExt cx="1639735" cy="972727"/>
          </a:xfrm>
        </p:grpSpPr>
        <p:sp>
          <p:nvSpPr>
            <p:cNvPr id="26" name="Rettangolo">
              <a:extLst>
                <a:ext uri="{FF2B5EF4-FFF2-40B4-BE49-F238E27FC236}">
                  <a16:creationId xmlns:a16="http://schemas.microsoft.com/office/drawing/2014/main" id="{B6D16AD9-3386-D84B-A177-DA2A7D79F856}"/>
                </a:ext>
              </a:extLst>
            </p:cNvPr>
            <p:cNvSpPr/>
            <p:nvPr/>
          </p:nvSpPr>
          <p:spPr>
            <a:xfrm>
              <a:off x="0" y="0"/>
              <a:ext cx="1639735" cy="972727"/>
            </a:xfrm>
            <a:prstGeom prst="rect">
              <a:avLst/>
            </a:prstGeom>
            <a:solidFill>
              <a:srgbClr val="1F4780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 sz="3600"/>
            </a:p>
          </p:txBody>
        </p:sp>
        <p:sp>
          <p:nvSpPr>
            <p:cNvPr id="27" name="MODULO 3">
              <a:extLst>
                <a:ext uri="{FF2B5EF4-FFF2-40B4-BE49-F238E27FC236}">
                  <a16:creationId xmlns:a16="http://schemas.microsoft.com/office/drawing/2014/main" id="{0B155AAF-EF10-B944-9FDF-65B3CF0D50FA}"/>
                </a:ext>
              </a:extLst>
            </p:cNvPr>
            <p:cNvSpPr txBox="1"/>
            <p:nvPr/>
          </p:nvSpPr>
          <p:spPr>
            <a:xfrm>
              <a:off x="266816" y="103786"/>
              <a:ext cx="1106102" cy="341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8" tIns="91438" rIns="91438" bIns="91438" numCol="1" anchor="t">
              <a:spAutoFit/>
            </a:bodyPr>
            <a:lstStyle>
              <a:lvl1pPr>
                <a:lnSpc>
                  <a:spcPct val="90000"/>
                </a:lnSpc>
                <a:defRPr sz="3500" spc="-58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3600" dirty="0"/>
                <a:t>MODULO 3</a:t>
              </a:r>
            </a:p>
          </p:txBody>
        </p:sp>
        <p:sp>
          <p:nvSpPr>
            <p:cNvPr id="28" name="ENDOSCOPIA BARIATRICA…">
              <a:extLst>
                <a:ext uri="{FF2B5EF4-FFF2-40B4-BE49-F238E27FC236}">
                  <a16:creationId xmlns:a16="http://schemas.microsoft.com/office/drawing/2014/main" id="{383CF44B-E8F0-DC47-B9B9-3A3B3BABA165}"/>
                </a:ext>
              </a:extLst>
            </p:cNvPr>
            <p:cNvSpPr txBox="1"/>
            <p:nvPr/>
          </p:nvSpPr>
          <p:spPr>
            <a:xfrm>
              <a:off x="252907" y="445416"/>
              <a:ext cx="1112514" cy="313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1438" tIns="91438" rIns="91438" bIns="91438" numCol="1" anchor="t">
              <a:spAutoFit/>
            </a:bodyPr>
            <a:lstStyle/>
            <a:p>
              <a:pPr algn="ctr">
                <a:lnSpc>
                  <a:spcPct val="90000"/>
                </a:lnSpc>
                <a:defRPr sz="1600" spc="-26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00" dirty="0"/>
                <a:t>ENDOSCOPIA BARIATRICA</a:t>
              </a:r>
            </a:p>
            <a:p>
              <a:pPr algn="ctr">
                <a:lnSpc>
                  <a:spcPct val="90000"/>
                </a:lnSpc>
                <a:defRPr sz="1600" spc="-26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600" dirty="0"/>
                <a:t>PRIMARIA</a:t>
              </a:r>
            </a:p>
          </p:txBody>
        </p:sp>
      </p:grpSp>
      <p:pic>
        <p:nvPicPr>
          <p:cNvPr id="29" name="Picture 4" descr="Doctor Teaching Woman Vector Images (over 390)">
            <a:extLst>
              <a:ext uri="{FF2B5EF4-FFF2-40B4-BE49-F238E27FC236}">
                <a16:creationId xmlns:a16="http://schemas.microsoft.com/office/drawing/2014/main" id="{BE0C4384-DCBD-CF4A-A679-98B61FC2D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" t="4279" r="10336"/>
          <a:stretch/>
        </p:blipFill>
        <p:spPr bwMode="auto">
          <a:xfrm>
            <a:off x="1974586" y="4433290"/>
            <a:ext cx="3560632" cy="2193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Segnaposto immagine 9">
            <a:extLst>
              <a:ext uri="{FF2B5EF4-FFF2-40B4-BE49-F238E27FC236}">
                <a16:creationId xmlns:a16="http://schemas.microsoft.com/office/drawing/2014/main" id="{630CC179-9813-FB43-9A26-9D2D960AC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98" b="97130" l="21963" r="80774">
                        <a14:foregroundMark x1="22029" y1="40587" x2="22096" y2="35314"/>
                        <a14:foregroundMark x1="22096" y1="35314" x2="25834" y2="33311"/>
                        <a14:foregroundMark x1="25834" y1="33311" x2="26101" y2="33311"/>
                        <a14:foregroundMark x1="42657" y1="25033" x2="46996" y2="24099"/>
                        <a14:foregroundMark x1="46996" y1="24099" x2="47130" y2="23298"/>
                        <a14:foregroundMark x1="30574" y1="78304" x2="32443" y2="71162"/>
                        <a14:foregroundMark x1="57210" y1="91121" x2="62730" y2="91637"/>
                        <a14:foregroundMark x1="61682" y1="95794" x2="62617" y2="97196"/>
                        <a14:foregroundMark x1="75033" y1="70160" x2="79573" y2="72230"/>
                        <a14:foregroundMark x1="79573" y1="72230" x2="80774" y2="73498"/>
                        <a14:backgroundMark x1="64553" y1="91322" x2="63952" y2="91121"/>
                        <a14:backgroundMark x1="64419" y1="92457" x2="64553" y2="91522"/>
                        <a14:backgroundMark x1="66889" y1="92857" x2="64152" y2="90721"/>
                        <a14:backgroundMark x1="64953" y1="90988" x2="65220" y2="94059"/>
                        <a14:backgroundMark x1="64419" y1="92056" x2="64419" y2="92056"/>
                      </a14:backgroundRemoval>
                    </a14:imgEffect>
                  </a14:imgLayer>
                </a14:imgProps>
              </a:ext>
            </a:extLst>
          </a:blip>
          <a:srcRect l="16161" t="16667" r="15133" b="48"/>
          <a:stretch/>
        </p:blipFill>
        <p:spPr>
          <a:xfrm>
            <a:off x="7102657" y="4184164"/>
            <a:ext cx="2012384" cy="243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7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9333</TotalTime>
  <Words>214</Words>
  <Application>Microsoft Macintosh PowerPoint</Application>
  <PresentationFormat>Widescreen</PresentationFormat>
  <Paragraphs>28</Paragraphs>
  <Slides>11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Calibri</vt:lpstr>
      <vt:lpstr>Calibri Light</vt:lpstr>
      <vt:lpstr>Helvetica</vt:lpstr>
      <vt:lpstr>Times New Roman</vt:lpstr>
      <vt:lpstr>Wingdings</vt:lpstr>
      <vt:lpstr>RetrospectVTI</vt:lpstr>
      <vt:lpstr>IL PERCORSO DI FORMAZIONE ENDOSCOPICA  IN CHIRURGIA BARIATRICA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Microsoft Office User</cp:lastModifiedBy>
  <cp:revision>37</cp:revision>
  <dcterms:created xsi:type="dcterms:W3CDTF">2022-02-27T17:36:31Z</dcterms:created>
  <dcterms:modified xsi:type="dcterms:W3CDTF">2025-10-12T17:14:09Z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